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91" r:id="rId4"/>
    <p:sldId id="314" r:id="rId5"/>
    <p:sldId id="334" r:id="rId6"/>
    <p:sldId id="335" r:id="rId7"/>
    <p:sldId id="336" r:id="rId8"/>
    <p:sldId id="352" r:id="rId9"/>
    <p:sldId id="354" r:id="rId10"/>
    <p:sldId id="350" r:id="rId11"/>
    <p:sldId id="356" r:id="rId12"/>
    <p:sldId id="355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51" r:id="rId25"/>
    <p:sldId id="353" r:id="rId26"/>
    <p:sldId id="349" r:id="rId27"/>
    <p:sldId id="309" r:id="rId28"/>
    <p:sldId id="310" r:id="rId29"/>
    <p:sldId id="312" r:id="rId30"/>
    <p:sldId id="33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uang" initials="TH" lastIdx="1" clrIdx="0">
    <p:extLst/>
  </p:cmAuthor>
  <p:cmAuthor id="2" name="Thomas Huang" initials="TH [2]" lastIdx="1" clrIdx="1">
    <p:extLst/>
  </p:cmAuthor>
  <p:cmAuthor id="3" name="Thomas Huang" initials="TH [3]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9FF99"/>
    <a:srgbClr val="FFD961"/>
    <a:srgbClr val="F90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 autoAdjust="0"/>
    <p:restoredTop sz="50000" autoAdjust="0"/>
  </p:normalViewPr>
  <p:slideViewPr>
    <p:cSldViewPr snapToGrid="0">
      <p:cViewPr varScale="1">
        <p:scale>
          <a:sx n="124" d="100"/>
          <a:sy n="124" d="100"/>
        </p:scale>
        <p:origin x="544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30"/>
    </p:cViewPr>
  </p:sorterViewPr>
  <p:notesViewPr>
    <p:cSldViewPr snapToGrid="0">
      <p:cViewPr varScale="1">
        <p:scale>
          <a:sx n="94" d="100"/>
          <a:sy n="94" d="100"/>
        </p:scale>
        <p:origin x="36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9462-CE83-407D-94EB-C7B14CA3382F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D7C-B806-4265-8A83-3DB71AAB8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0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密度，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的数量除以片段的长度；横坐标是落在该</a:t>
            </a:r>
            <a:r>
              <a:rPr lang="en-US" altLang="zh-CN" dirty="0" smtClean="0"/>
              <a:t>SNP</a:t>
            </a:r>
            <a:r>
              <a:rPr lang="zh-CN" altLang="en-US" dirty="0" smtClean="0"/>
              <a:t>密度区间的片段占总数的百分比；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外显子和基因间隔区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随机、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150bp</a:t>
            </a:r>
            <a:r>
              <a:rPr lang="zh-CN" altLang="en-US" dirty="0" smtClean="0"/>
              <a:t>的片段；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描述图像趋势；比较分别落在这些区间的百分比；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这个反应了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上的选择压力比其他两者都大，主要</a:t>
            </a:r>
            <a:r>
              <a:rPr lang="zh-CN" altLang="en-US" smtClean="0"/>
              <a:t>的调控因子；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频率，在该位点出现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占全体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的比例；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位点，从</a:t>
            </a:r>
            <a:r>
              <a:rPr lang="en-US" altLang="zh-CN" dirty="0" smtClean="0"/>
              <a:t>1-21</a:t>
            </a:r>
            <a:r>
              <a:rPr lang="zh-CN" altLang="en-US" dirty="0" smtClean="0"/>
              <a:t>位，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‘端到</a:t>
            </a:r>
            <a:r>
              <a:rPr lang="en-US" altLang="zh-CN" dirty="0" smtClean="0"/>
              <a:t>3</a:t>
            </a:r>
            <a:r>
              <a:rPr lang="zh-CN" altLang="en-US" dirty="0" smtClean="0"/>
              <a:t>’端；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重点介绍位点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以及位点</a:t>
            </a:r>
            <a:r>
              <a:rPr lang="en-US" altLang="zh-CN" dirty="0" smtClean="0"/>
              <a:t>10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最后，两者之间的</a:t>
            </a:r>
            <a:r>
              <a:rPr lang="en-US" altLang="zh-CN" dirty="0" smtClean="0"/>
              <a:t>Pearson</a:t>
            </a:r>
            <a:r>
              <a:rPr lang="zh-CN" altLang="en-US" smtClean="0"/>
              <a:t>相关性检验；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miRNA</a:t>
            </a:r>
            <a:r>
              <a:rPr lang="zh-CN" altLang="en-US" dirty="0" smtClean="0"/>
              <a:t>结合位点上</a:t>
            </a:r>
            <a:r>
              <a:rPr lang="en-US" altLang="zh-CN" dirty="0" smtClean="0"/>
              <a:t>SNP</a:t>
            </a:r>
            <a:r>
              <a:rPr lang="zh-CN" altLang="en-US" dirty="0" smtClean="0"/>
              <a:t>频率都比成熟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上的要高；可能由于一个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要同时调控多个靶基因</a:t>
            </a:r>
            <a:r>
              <a:rPr lang="zh-CN" altLang="en-US" smtClean="0"/>
              <a:t>有关；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具有显著的相关性；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单倍型分析，收集</a:t>
            </a:r>
            <a:r>
              <a:rPr lang="en-US" altLang="zh-CN" smtClean="0"/>
              <a:t>SNP</a:t>
            </a:r>
            <a:r>
              <a:rPr lang="zh-CN" altLang="en-US" smtClean="0"/>
              <a:t>，将水稻品系根据各自在</a:t>
            </a:r>
            <a:r>
              <a:rPr lang="en-US" altLang="zh-CN" smtClean="0"/>
              <a:t>SNP</a:t>
            </a:r>
            <a:r>
              <a:rPr lang="zh-CN" altLang="en-US" smtClean="0"/>
              <a:t>位点的碱基类型分成不同的单倍型；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用</a:t>
            </a:r>
            <a:r>
              <a:rPr lang="en-US" altLang="zh-CN" smtClean="0"/>
              <a:t>RNAfold</a:t>
            </a:r>
            <a:r>
              <a:rPr lang="zh-CN" altLang="en-US" smtClean="0"/>
              <a:t>进行预测，发现能量变化范围从</a:t>
            </a:r>
            <a:r>
              <a:rPr lang="en-US" altLang="zh-CN" smtClean="0"/>
              <a:t>+39.3kcal/mol~-27.5kcal/mol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26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在单倍型分析的基础上，将</a:t>
            </a:r>
            <a:r>
              <a:rPr lang="en-US" altLang="zh-CN" smtClean="0"/>
              <a:t>miRNA</a:t>
            </a:r>
            <a:r>
              <a:rPr lang="zh-CN" altLang="en-US" smtClean="0"/>
              <a:t>和结合位点结合在一起；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将水稻品系分成不同的单倍型，并且将单倍型映射成突变后的</a:t>
            </a:r>
            <a:r>
              <a:rPr lang="en-US" altLang="zh-CN" smtClean="0"/>
              <a:t>miRNA</a:t>
            </a:r>
            <a:r>
              <a:rPr lang="zh-CN" altLang="en-US" smtClean="0"/>
              <a:t>和结合位点序列，将它们排列成互补模式；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比较在水稻品系中哪些</a:t>
            </a:r>
            <a:r>
              <a:rPr lang="en-US" altLang="zh-CN" smtClean="0"/>
              <a:t>SNP</a:t>
            </a:r>
            <a:r>
              <a:rPr lang="zh-CN" altLang="en-US" smtClean="0"/>
              <a:t>位点发生了突变，以及对</a:t>
            </a:r>
            <a:r>
              <a:rPr lang="en-US" altLang="zh-CN" smtClean="0"/>
              <a:t>miRNA</a:t>
            </a:r>
            <a:r>
              <a:rPr lang="zh-CN" altLang="en-US" smtClean="0"/>
              <a:t>和结合位点的互补有什么影响；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27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48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2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47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11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1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 smtClean="0"/>
              <a:t>SNP</a:t>
            </a:r>
            <a:r>
              <a:rPr lang="zh-CN" altLang="en-US" b="0" dirty="0" smtClean="0"/>
              <a:t>定义：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的单个碱基对位置在一些群体的正常个体中有不同的替代碱基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(allele)</a:t>
            </a:r>
            <a:endParaRPr lang="en-US" altLang="zh-CN" b="0" dirty="0" smtClean="0"/>
          </a:p>
          <a:p>
            <a:pPr marL="228600" indent="-228600" eaLnBrk="1" hangingPunct="1">
              <a:buAutoNum type="arabicPeriod"/>
            </a:pPr>
            <a:r>
              <a:rPr lang="zh-CN" altLang="en-US" b="0" dirty="0" smtClean="0"/>
              <a:t>第一个例子中，是研究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比如在研究水稻驯化过程中，发现水稻落粒性的丢失是由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qSH1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第一号染色体上的落粒性数量性状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导致其蛋白质上一个氨基酸的改变是促使野生稻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rufipogon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向栽培稻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sativa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转变的关键，改变了株型，变成直立生长。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6015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转录成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-miRNA;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两次剪切，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 -&gt; pre-miRNA -&gt; </a:t>
            </a:r>
            <a:r>
              <a:rPr lang="en-US" altLang="zh-CN" baseline="0" dirty="0" err="1" smtClean="0"/>
              <a:t>miRNA:miRNA</a:t>
            </a:r>
            <a:r>
              <a:rPr lang="en-US" altLang="zh-CN" baseline="0" dirty="0" smtClean="0"/>
              <a:t>*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转移到细胞质中，其中成熟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载入到</a:t>
            </a:r>
            <a:r>
              <a:rPr lang="en-US" altLang="zh-CN" baseline="0" dirty="0" err="1" smtClean="0"/>
              <a:t>Argonaute</a:t>
            </a:r>
            <a:r>
              <a:rPr lang="zh-CN" altLang="en-US" baseline="0" dirty="0" smtClean="0"/>
              <a:t>蛋白中，形成了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诱导的沉默复合体；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其中的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识别靶基因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上的结合位点，使得复合体结合上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，并且进行基因沉默。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在水稻中，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osa-miR156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调控的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OsSPL14 (SOUAMOSA PROMOTER BINDING PROTEIN-LIKE 14)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的结合位点中出现一个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的调控，进而导致了一个分孽数减少、抗倒伏能力增强并且产量提升的“理想”植株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而在大麦中，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miR172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和其靶基因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HvAP2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的相互作用从而引进了大麦花序中穗状花序密度的变异</a:t>
            </a:r>
            <a:r>
              <a:rPr lang="en-US" dirty="0" smtClean="0">
                <a:effectLst/>
              </a:rPr>
              <a:t> 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880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ppt底板白-英文大写4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350" y="3979865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540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4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90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90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4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2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6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9" y="83344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1" y="6477002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50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5834" y="995081"/>
            <a:ext cx="3012141" cy="478585"/>
          </a:xfrm>
        </p:spPr>
        <p:txBody>
          <a:bodyPr/>
          <a:lstStyle/>
          <a:p>
            <a:r>
              <a:rPr lang="zh-CN" altLang="en-US" b="1" dirty="0" smtClean="0"/>
              <a:t>硕士学位申请答辩</a:t>
            </a:r>
            <a:endParaRPr lang="zh-CN" altLang="en-US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312" y="2462506"/>
            <a:ext cx="8278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3600" b="1" dirty="0">
                <a:latin typeface="+mj-lt"/>
                <a:cs typeface="+mj-cs"/>
              </a:rPr>
              <a:t>水稻中介导基因沉默相关</a:t>
            </a:r>
            <a:r>
              <a:rPr lang="en-US" altLang="zh-CN" sz="3600" b="1" dirty="0">
                <a:latin typeface="+mj-lt"/>
                <a:cs typeface="+mj-cs"/>
              </a:rPr>
              <a:t>microRNA</a:t>
            </a:r>
            <a:r>
              <a:rPr lang="zh-CN" altLang="en-US" sz="3600" b="1" dirty="0">
                <a:latin typeface="+mj-lt"/>
                <a:cs typeface="+mj-cs"/>
              </a:rPr>
              <a:t>的</a:t>
            </a:r>
            <a:r>
              <a:rPr lang="en-US" altLang="zh-CN" sz="3600" b="1" dirty="0">
                <a:latin typeface="+mj-lt"/>
                <a:cs typeface="+mj-cs"/>
              </a:rPr>
              <a:t>SNP</a:t>
            </a:r>
            <a:r>
              <a:rPr lang="zh-CN" altLang="en-US" sz="3600" b="1" dirty="0">
                <a:latin typeface="+mj-lt"/>
                <a:cs typeface="+mj-cs"/>
              </a:rPr>
              <a:t>分析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3018222" y="4520525"/>
            <a:ext cx="3281083" cy="100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答辩人：黄飘飘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导师：张大兵 教授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+mj-lt"/>
                <a:ea typeface="黑体" panose="02010609060101010101" pitchFamily="49" charset="-122"/>
              </a:rPr>
              <a:t>2017-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结果与讨论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36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3999" y="0"/>
            <a:ext cx="9144000" cy="688975"/>
          </a:xfrm>
        </p:spPr>
        <p:txBody>
          <a:bodyPr/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各区域的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数量很多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8" y="1981201"/>
            <a:ext cx="8915350" cy="321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1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家族和靶基因的表达量相关性不同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pic>
        <p:nvPicPr>
          <p:cNvPr id="6" name="Picture 8" descr="../../../../../Desktop/Picture1.p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 r="-144"/>
          <a:stretch/>
        </p:blipFill>
        <p:spPr bwMode="auto">
          <a:xfrm>
            <a:off x="87086" y="1534886"/>
            <a:ext cx="9056914" cy="42018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44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ata_organization/Paper_Figures_AND_tables/Chinese%20version/SpearmanCCDensity.jp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6198" y="951978"/>
            <a:ext cx="6842044" cy="51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被验证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miRNA:target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并没有确定表达量负相关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比外显子，基因间隔区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9" y="887067"/>
            <a:ext cx="7961243" cy="597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87" y="924339"/>
            <a:ext cx="7911548" cy="5933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56" y="909430"/>
            <a:ext cx="7931426" cy="5948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8200"/>
            <a:ext cx="9144000" cy="2619136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 bwMode="auto">
          <a:xfrm>
            <a:off x="2730674" y="2041742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5626274" y="2006251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37995" y="2016689"/>
            <a:ext cx="2104372" cy="72651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9" y="914399"/>
            <a:ext cx="7741085" cy="580581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比非保守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密度更低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62" y="1140278"/>
            <a:ext cx="4609577" cy="2857349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 bwMode="auto">
          <a:xfrm flipV="1">
            <a:off x="6789107" y="2417523"/>
            <a:ext cx="1327758" cy="2054268"/>
          </a:xfrm>
          <a:prstGeom prst="curvedLef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665902" y="249800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保守和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上各位点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分布不同</a:t>
            </a: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1" y="945715"/>
            <a:ext cx="7515617" cy="5636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152394" y="3006247"/>
            <a:ext cx="237995" cy="311898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70964" y="2945704"/>
            <a:ext cx="461376" cy="3116893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39" y="2467627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AGO</a:t>
            </a:r>
            <a:r>
              <a:rPr lang="zh-CN" altLang="en-US" dirty="0" smtClean="0"/>
              <a:t>蛋白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1403" y="2329841"/>
            <a:ext cx="46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？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0486" y="1828800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 dirty="0"/>
              <a:t>= -0.163</a:t>
            </a:r>
            <a:r>
              <a:rPr lang="mr-IN" dirty="0" smtClean="0"/>
              <a:t>,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 dirty="0"/>
              <a:t>= 0.4473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74176" y="0"/>
            <a:ext cx="9144000" cy="6889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和靶基因结合位点</a:t>
            </a:r>
            <a:r>
              <a:rPr lang="en-US" altLang="zh-CN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频率的正相关性</a:t>
            </a:r>
            <a:endParaRPr lang="zh-CN" altLang="en-US" sz="2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SNP_distribution_ConservedmiRNAsit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0" y="1016000"/>
            <a:ext cx="6411185" cy="48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26933" y="1552353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0.5891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2.455e-3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单倍型对应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二级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结构稳定性变化很大</a:t>
            </a:r>
          </a:p>
        </p:txBody>
      </p:sp>
      <p:pic>
        <p:nvPicPr>
          <p:cNvPr id="7" name="Picture 6" descr="../../../../../Desktop/2ndstructure_premirnas/2ndstructure_premirnas.001.j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3" y="1061851"/>
            <a:ext cx="8420307" cy="54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492" y="217650"/>
            <a:ext cx="8106224" cy="50391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联合互补模式分析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CCPA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1" y="909329"/>
            <a:ext cx="7543986" cy="5652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/>
              <a:t>课题背景</a:t>
            </a:r>
            <a:endParaRPr lang="en-US" altLang="zh-CN" sz="3200" dirty="0" smtClean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联合互补模式发现互补性恢复现象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 descr="../../../../Desktop/CCP4categoriesOfPattern.001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1" y="1514902"/>
            <a:ext cx="7725355" cy="424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696036" y="1433015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06287" y="1407994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8925" y="968992"/>
            <a:ext cx="17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</a:t>
            </a:r>
            <a:r>
              <a:rPr lang="en-US" sz="2000" b="1" smtClean="0"/>
              <a:t>at-miRNA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5202072" y="930324"/>
            <a:ext cx="308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环境压力响应，共同进化</a:t>
            </a:r>
            <a:endParaRPr lang="en-US" sz="2000" b="1"/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69539" y="0"/>
            <a:ext cx="9144000" cy="688975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发现七个结合位点上带有</a:t>
            </a:r>
            <a:r>
              <a:rPr lang="en-US" altLang="zh-CN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的靶基因</a:t>
            </a:r>
            <a:endParaRPr lang="zh-CN" altLang="en-US" sz="3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87361"/>
              </p:ext>
            </p:extLst>
          </p:nvPr>
        </p:nvGraphicFramePr>
        <p:xfrm>
          <a:off x="0" y="922363"/>
          <a:ext cx="8862325" cy="571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530"/>
                <a:gridCol w="1265540"/>
                <a:gridCol w="1091839"/>
                <a:gridCol w="1175144"/>
                <a:gridCol w="1265540"/>
                <a:gridCol w="1265540"/>
                <a:gridCol w="1159192"/>
              </a:tblGrid>
              <a:tr h="91871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effectLst/>
                        </a:rPr>
                        <a:t>基因座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Gene locus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编号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调控的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miRNA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家族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Predicted targeting miRNA family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结合位点上的位置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Position on miRNA binding site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结合自由能的改变平均值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Average changes of free energy of binding (kcal/mol)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effectLst/>
                        </a:rPr>
                        <a:t>基因名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Gene name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在蛋白质上的作用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Effect on proteins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LOC_Os12g41860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11225924993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2.116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OSHB3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LOC_Os12g41680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11225805945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1.902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ONAC60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LOC_Os05g25960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10515090268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4.782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Phe128Leu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LOC_Os04g59430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10435331023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2.58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OsARF13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Gly403Glu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LOC_Os04g24190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10413845263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osa-miR396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1.294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OsGRF11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Phe277Val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LOC_Os02g49840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OsMADS57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Leu99Gln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3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10230461236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-0.004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Lys107Gln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LOC_Os02g36924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10222300431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-0.032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OsMADS27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Ala93Val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10222300448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6.575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Missense, Gln99Lys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53" y="1690469"/>
            <a:ext cx="9847028" cy="49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296605" y="3914790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516131" y="6223051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6932" y="32657"/>
            <a:ext cx="9144000" cy="688975"/>
          </a:xfrm>
        </p:spPr>
        <p:txBody>
          <a:bodyPr/>
          <a:lstStyle/>
          <a:p>
            <a:r>
              <a:rPr lang="en-US" altLang="zh-CN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和靶基因互补模式图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../../../Desktop/WechatIMG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" y="1951629"/>
            <a:ext cx="8709750" cy="327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9" descr="../小论文/中文文章/图片/figure8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" y="1121229"/>
            <a:ext cx="6858004" cy="50074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1958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没有发现明显的表型变化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Shape 294"/>
          <p:cNvSpPr/>
          <p:nvPr/>
        </p:nvSpPr>
        <p:spPr>
          <a:xfrm>
            <a:off x="319090" y="2528026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</a:rPr>
              <a:t>可能</a:t>
            </a:r>
            <a:r>
              <a:rPr lang="zh-CN" altLang="en-US" sz="2400" b="1" dirty="0">
                <a:solidFill>
                  <a:schemeClr val="tx1"/>
                </a:solidFill>
              </a:rPr>
              <a:t>是因为植物表型由不止一个基因调控，所以</a:t>
            </a:r>
            <a:r>
              <a:rPr lang="en-US" altLang="zh-CN" sz="2400" b="1" dirty="0" err="1">
                <a:solidFill>
                  <a:schemeClr val="tx1"/>
                </a:solidFill>
              </a:rPr>
              <a:t>miRNA</a:t>
            </a:r>
            <a:r>
              <a:rPr lang="zh-CN" altLang="en-US" sz="2400" b="1" dirty="0">
                <a:solidFill>
                  <a:schemeClr val="tx1"/>
                </a:solidFill>
              </a:rPr>
              <a:t>调控的单个基因的改变并没有在表型上产生剧烈的影响。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3686" y="1611086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osa-miR444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OsMADS27</a:t>
            </a:r>
            <a:endParaRPr lang="zh-CN" alt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69061" y="4483366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osa-miR160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OsARF13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098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总结与展望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05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309" y="1833"/>
            <a:ext cx="9144000" cy="688975"/>
          </a:xfrm>
        </p:spPr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课题总结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452" y="1233660"/>
            <a:ext cx="7208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/>
              <a:t>被验证的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</a:t>
            </a:r>
            <a:r>
              <a:rPr lang="zh-CN" altLang="en-US" sz="2400" dirty="0" smtClean="0"/>
              <a:t>靶基因没有</a:t>
            </a:r>
            <a:r>
              <a:rPr lang="zh-CN" altLang="en-US" sz="2400" dirty="0"/>
              <a:t>发现严格的表达量</a:t>
            </a:r>
            <a:r>
              <a:rPr lang="zh-CN" altLang="en-US" sz="2400" dirty="0" smtClean="0"/>
              <a:t>负相关；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smtClean="0"/>
              <a:t>pre-</a:t>
            </a:r>
            <a:r>
              <a:rPr lang="en-US" altLang="zh-CN" sz="2400" dirty="0" err="1" smtClean="0"/>
              <a:t>miRNA</a:t>
            </a:r>
            <a:r>
              <a:rPr lang="zh-CN" altLang="en-US" sz="2400" dirty="0"/>
              <a:t>上的</a:t>
            </a:r>
            <a:r>
              <a:rPr lang="en-US" altLang="zh-CN" sz="2400" dirty="0"/>
              <a:t>SNP</a:t>
            </a:r>
            <a:r>
              <a:rPr lang="zh-CN" altLang="en-US" sz="2400" dirty="0"/>
              <a:t>密度比后两者的</a:t>
            </a:r>
            <a:r>
              <a:rPr lang="en-US" altLang="zh-CN" sz="2400" dirty="0"/>
              <a:t>SNP</a:t>
            </a:r>
            <a:r>
              <a:rPr lang="zh-CN" altLang="en-US" sz="2400" dirty="0"/>
              <a:t>密度都要低</a:t>
            </a:r>
            <a:r>
              <a:rPr lang="zh-CN" altLang="en-US" sz="2400" dirty="0" smtClean="0"/>
              <a:t>，这</a:t>
            </a:r>
            <a:r>
              <a:rPr lang="zh-CN" altLang="en-US" sz="2400" dirty="0"/>
              <a:t>也和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在植物中扮演关键的调控作用角色相符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/>
              <a:t>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和非保守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各位点的</a:t>
            </a:r>
            <a:r>
              <a:rPr lang="en-US" altLang="zh-CN" sz="2400" dirty="0"/>
              <a:t>SNP</a:t>
            </a:r>
            <a:r>
              <a:rPr lang="zh-CN" altLang="en-US" sz="2400" dirty="0"/>
              <a:t>频率分布不同，并且没有相关性；而保守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和其靶基因结合位点上各位点的</a:t>
            </a:r>
            <a:r>
              <a:rPr lang="en-US" altLang="zh-CN" sz="2400" dirty="0"/>
              <a:t>SNP</a:t>
            </a:r>
            <a:r>
              <a:rPr lang="zh-CN" altLang="en-US" sz="2400" dirty="0"/>
              <a:t>频率之间具有相关性，支持了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和其靶基因的有共同进化关系的观点</a:t>
            </a:r>
            <a:r>
              <a:rPr lang="zh-CN" altLang="en-US" sz="2400" dirty="0" smtClean="0"/>
              <a:t>；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309" y="12107"/>
            <a:ext cx="9144000" cy="688975"/>
          </a:xfrm>
        </p:spPr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课题总结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9492" y="1248120"/>
            <a:ext cx="71288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sz="2400" dirty="0" smtClean="0"/>
              <a:t>单</a:t>
            </a:r>
            <a:r>
              <a:rPr lang="zh-CN" altLang="en-US" sz="2400" dirty="0"/>
              <a:t>倍型中同时出现的多个</a:t>
            </a:r>
            <a:r>
              <a:rPr lang="en-US" altLang="zh-CN" sz="2400" dirty="0"/>
              <a:t>SNP</a:t>
            </a:r>
            <a:r>
              <a:rPr lang="zh-CN" altLang="en-US" sz="2400" dirty="0"/>
              <a:t>会对</a:t>
            </a:r>
            <a:r>
              <a:rPr lang="en-US" altLang="zh-CN" sz="2400" dirty="0"/>
              <a:t>pre-</a:t>
            </a:r>
            <a:r>
              <a:rPr lang="en-US" altLang="zh-CN" sz="2400" dirty="0" err="1"/>
              <a:t>miRNA</a:t>
            </a:r>
            <a:r>
              <a:rPr lang="zh-CN" altLang="en-US" sz="2400" dirty="0" smtClean="0"/>
              <a:t>二级结构及其稳定性产生</a:t>
            </a:r>
            <a:r>
              <a:rPr lang="zh-CN" altLang="en-US" sz="2400" dirty="0"/>
              <a:t>很大的</a:t>
            </a:r>
            <a:r>
              <a:rPr lang="zh-CN" altLang="en-US" sz="2400" dirty="0" smtClean="0"/>
              <a:t>影响；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 startAt="4"/>
            </a:pPr>
            <a:endParaRPr lang="zh-CN" altLang="en-US" sz="24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zh-CN" sz="2400" dirty="0" smtClean="0"/>
              <a:t>osa-miR818</a:t>
            </a:r>
            <a:r>
              <a:rPr lang="zh-CN" altLang="en-US" sz="2400" dirty="0"/>
              <a:t>家族的互补性恢复现象，这可能是由于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和靶基因共同进化过程，选择压力的改变而造成的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 startAt="4"/>
            </a:pPr>
            <a:endParaRPr lang="zh-CN" altLang="en-US" sz="2400" dirty="0"/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sz="2400" dirty="0"/>
              <a:t>最后在</a:t>
            </a:r>
            <a:r>
              <a:rPr lang="en-US" altLang="zh-CN" sz="2400" dirty="0"/>
              <a:t>osa-miR160</a:t>
            </a:r>
            <a:r>
              <a:rPr lang="zh-CN" altLang="en-US" sz="2400" dirty="0"/>
              <a:t>的靶基因 </a:t>
            </a:r>
            <a:r>
              <a:rPr lang="en-US" altLang="zh-CN" sz="2400" i="1" dirty="0"/>
              <a:t>OsARF13</a:t>
            </a:r>
            <a:r>
              <a:rPr lang="zh-CN" altLang="en-US" sz="2400" dirty="0"/>
              <a:t>和</a:t>
            </a:r>
            <a:r>
              <a:rPr lang="en-US" altLang="zh-CN" sz="2400" dirty="0"/>
              <a:t>osa-miR444</a:t>
            </a:r>
            <a:r>
              <a:rPr lang="zh-CN" altLang="en-US" sz="2400" dirty="0"/>
              <a:t>的靶基因</a:t>
            </a:r>
            <a:r>
              <a:rPr lang="en-US" altLang="zh-CN" sz="2400" i="1" dirty="0"/>
              <a:t>OsMADS27</a:t>
            </a:r>
            <a:r>
              <a:rPr lang="zh-CN" altLang="en-US" sz="2400" dirty="0"/>
              <a:t>上分别找到了对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调控产生很大影响的</a:t>
            </a:r>
            <a:r>
              <a:rPr lang="en-US" altLang="zh-CN" sz="2400" dirty="0"/>
              <a:t>SNP</a:t>
            </a:r>
            <a:r>
              <a:rPr lang="zh-CN" altLang="en-US" sz="2400" dirty="0"/>
              <a:t>，但是并没有发现很明显的表型</a:t>
            </a:r>
            <a:r>
              <a:rPr lang="zh-CN" altLang="en-US" sz="2400" dirty="0" smtClean="0"/>
              <a:t>改变。</a:t>
            </a:r>
            <a:endParaRPr lang="zh-CN" altLang="en-US" sz="24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29" y="1752911"/>
            <a:ext cx="8193585" cy="2989688"/>
          </a:xfrm>
        </p:spPr>
        <p:txBody>
          <a:bodyPr/>
          <a:lstStyle/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、可以根据所找到单倍型对应的水稻品系种植并且观察响应的表型；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、扩大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搜索范围</a:t>
            </a:r>
            <a:endParaRPr lang="en-US" altLang="zh-CN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基因的启动子区域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靶基因结合位点上下游区域（因为和靶基因可达性有关）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      攻读</a:t>
            </a:r>
            <a:r>
              <a:rPr lang="zh-CN" altLang="en-US" dirty="0">
                <a:latin typeface="+mn-ea"/>
                <a:ea typeface="+mn-ea"/>
              </a:rPr>
              <a:t>硕士期间已发表</a:t>
            </a:r>
            <a:r>
              <a:rPr lang="zh-CN" altLang="en-US" dirty="0" smtClean="0">
                <a:latin typeface="+mn-ea"/>
                <a:ea typeface="+mn-ea"/>
              </a:rPr>
              <a:t>或待发表的</a:t>
            </a:r>
            <a:r>
              <a:rPr lang="zh-CN" altLang="en-US" dirty="0">
                <a:latin typeface="+mn-ea"/>
                <a:ea typeface="+mn-ea"/>
              </a:rPr>
              <a:t>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730" y="1282061"/>
            <a:ext cx="846654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黄飘飘，李俊彦等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水稻中介导基因沉默相关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microRNA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</a:p>
          <a:p>
            <a:pPr marL="0" indent="0"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准备中）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+mn-ea"/>
                <a:ea typeface="+mn-ea"/>
              </a:rPr>
              <a:t>致谢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220" y="1910854"/>
            <a:ext cx="5336569" cy="3821374"/>
          </a:xfrm>
        </p:spPr>
        <p:txBody>
          <a:bodyPr/>
          <a:lstStyle/>
          <a:p>
            <a:r>
              <a:rPr lang="zh-CN" altLang="en-US" sz="4800" dirty="0" smtClean="0"/>
              <a:t>张大兵 教授</a:t>
            </a:r>
            <a:endParaRPr lang="en-US" altLang="zh-CN" sz="4800" dirty="0" smtClean="0"/>
          </a:p>
          <a:p>
            <a:r>
              <a:rPr lang="zh-CN" altLang="en-US" sz="4800" dirty="0" smtClean="0"/>
              <a:t>李俊彦 博士</a:t>
            </a:r>
            <a:endParaRPr lang="en-US" altLang="zh-CN" sz="4800" dirty="0" smtClean="0"/>
          </a:p>
          <a:p>
            <a:r>
              <a:rPr lang="zh-CN" altLang="en-US" sz="4800" dirty="0" smtClean="0"/>
              <a:t>梁婉琪 教授</a:t>
            </a:r>
            <a:endParaRPr lang="en-US" altLang="zh-CN" sz="4800" dirty="0" smtClean="0"/>
          </a:p>
        </p:txBody>
      </p:sp>
    </p:spTree>
    <p:extLst>
      <p:ext uri="{BB962C8B-B14F-4D97-AF65-F5344CB8AC3E}">
        <p14:creationId xmlns:p14="http://schemas.microsoft.com/office/powerpoint/2010/main" val="260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40912" y="177979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单核苷酸多态性和作物农艺性状改变</a:t>
            </a:r>
          </a:p>
        </p:txBody>
      </p:sp>
      <p:pic>
        <p:nvPicPr>
          <p:cNvPr id="11" name="snp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2" y="1584102"/>
            <a:ext cx="4105498" cy="2570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5"/>
          <p:cNvGrpSpPr/>
          <p:nvPr/>
        </p:nvGrpSpPr>
        <p:grpSpPr>
          <a:xfrm>
            <a:off x="1179564" y="1034444"/>
            <a:ext cx="6576552" cy="2561511"/>
            <a:chOff x="1179564" y="1034444"/>
            <a:chExt cx="6576552" cy="2561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564" y="1034444"/>
              <a:ext cx="1627627" cy="25615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6616" y="1249129"/>
              <a:ext cx="1636533" cy="207087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6319" y="2147054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Konishi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en-US" i="1" dirty="0" smtClean="0">
                  <a:latin typeface="Times New Roman" charset="0"/>
                  <a:ea typeface="Times New Roman" charset="0"/>
                  <a:cs typeface="Times New Roman" charset="0"/>
                </a:rPr>
                <a:t>.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2006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141934"/>
            <a:ext cx="9144000" cy="2564238"/>
            <a:chOff x="0" y="4141934"/>
            <a:chExt cx="9144000" cy="25642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141934"/>
              <a:ext cx="9144000" cy="256423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34210" y="625631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Jin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al., </a:t>
              </a:r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2008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7653132" y="4134678"/>
            <a:ext cx="258416" cy="25841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36036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0" y="2743200"/>
            <a:ext cx="9144000" cy="115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谢谢各位评委老师！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的生成、成熟和作用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2" name="Picture 51" descr="../../../../../Desktop/Untitled/Untitled.001.jp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46" y="1183667"/>
            <a:ext cx="7286958" cy="45412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的保守性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299" y="2141274"/>
            <a:ext cx="7321563" cy="272889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3438871" y="5153069"/>
            <a:ext cx="20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>
                <a:latin typeface="Times New Roman" charset="0"/>
                <a:ea typeface="Times New Roman" charset="0"/>
                <a:cs typeface="Times New Roman" charset="0"/>
              </a:rPr>
              <a:t>Cuperus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i="1" dirty="0">
                <a:latin typeface="Times New Roman" charset="0"/>
                <a:ea typeface="Times New Roman" charset="0"/>
                <a:cs typeface="Times New Roman" charset="0"/>
              </a:rPr>
              <a:t>et al., 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2011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739695" y="237614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介导基因沉默中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造成作物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农艺性状改变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174" y="1062838"/>
            <a:ext cx="8130208" cy="2197198"/>
            <a:chOff x="298174" y="1062838"/>
            <a:chExt cx="8130208" cy="2197198"/>
          </a:xfrm>
        </p:grpSpPr>
        <p:grpSp>
          <p:nvGrpSpPr>
            <p:cNvPr id="7" name="Group 6"/>
            <p:cNvGrpSpPr/>
            <p:nvPr/>
          </p:nvGrpSpPr>
          <p:grpSpPr>
            <a:xfrm>
              <a:off x="1073354" y="1062838"/>
              <a:ext cx="7355028" cy="2197198"/>
              <a:chOff x="188772" y="1132411"/>
              <a:chExt cx="7683020" cy="2270851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8772" y="1144595"/>
                <a:ext cx="2902298" cy="2258667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238"/>
              <p:cNvGrpSpPr/>
              <p:nvPr/>
            </p:nvGrpSpPr>
            <p:grpSpPr>
              <a:xfrm>
                <a:off x="3865982" y="1132411"/>
                <a:ext cx="4005810" cy="1195011"/>
                <a:chOff x="-236504" y="0"/>
                <a:chExt cx="7433779" cy="2460378"/>
              </a:xfrm>
            </p:grpSpPr>
            <p:pic>
              <p:nvPicPr>
                <p:cNvPr id="19" name="pasted-image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00954" y="0"/>
                  <a:ext cx="6396321" cy="11057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pn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0402" y="1639068"/>
                  <a:ext cx="2574373" cy="7965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34"/>
                <p:cNvSpPr/>
                <p:nvPr/>
              </p:nvSpPr>
              <p:spPr>
                <a:xfrm>
                  <a:off x="6285245" y="2142388"/>
                  <a:ext cx="665711" cy="3179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1400" b="1"/>
                  </a:lvl1pPr>
                </a:lstStyle>
                <a:p>
                  <a:r>
                    <a:rPr sz="984"/>
                    <a:t>miR156</a:t>
                  </a:r>
                </a:p>
              </p:txBody>
            </p:sp>
            <p:sp>
              <p:nvSpPr>
                <p:cNvPr id="22" name="Shape 235"/>
                <p:cNvSpPr/>
                <p:nvPr/>
              </p:nvSpPr>
              <p:spPr>
                <a:xfrm rot="5400000">
                  <a:off x="4085531" y="1229004"/>
                  <a:ext cx="609601" cy="228191"/>
                </a:xfrm>
                <a:prstGeom prst="rightArrow">
                  <a:avLst>
                    <a:gd name="adj1" fmla="val 17766"/>
                    <a:gd name="adj2" fmla="val 127894"/>
                  </a:avLst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1266"/>
                </a:p>
              </p:txBody>
            </p:sp>
            <p:sp>
              <p:nvSpPr>
                <p:cNvPr id="23" name="Shape 236"/>
                <p:cNvSpPr/>
                <p:nvPr/>
              </p:nvSpPr>
              <p:spPr>
                <a:xfrm>
                  <a:off x="2239147" y="1726276"/>
                  <a:ext cx="974107" cy="6830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SNJ</a:t>
                  </a:r>
                </a:p>
              </p:txBody>
            </p:sp>
            <p:sp>
              <p:nvSpPr>
                <p:cNvPr id="24" name="Shape 237"/>
                <p:cNvSpPr/>
                <p:nvPr/>
              </p:nvSpPr>
              <p:spPr>
                <a:xfrm>
                  <a:off x="-236504" y="414303"/>
                  <a:ext cx="613273" cy="4718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TN1</a:t>
                  </a: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5734810" y="2558956"/>
                <a:ext cx="18325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Jiao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>
                    <a:latin typeface="Times New Roman" charset="0"/>
                    <a:ea typeface="Times New Roman" charset="0"/>
                    <a:cs typeface="Times New Roman" charset="0"/>
                  </a:rPr>
                  <a:t>et al., 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2010</a:t>
                </a:r>
              </a:p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Miura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 al.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2010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8174" y="1679714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水稻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365" y="3804457"/>
            <a:ext cx="7724209" cy="3053543"/>
            <a:chOff x="321365" y="3804457"/>
            <a:chExt cx="7724209" cy="3053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2325" y="3804457"/>
              <a:ext cx="2485335" cy="3053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870" y="3826566"/>
              <a:ext cx="3506704" cy="189673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193246" y="6163662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Houston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nb-NO" i="1">
                  <a:latin typeface="Times New Roman" charset="0"/>
                  <a:ea typeface="Times New Roman" charset="0"/>
                  <a:cs typeface="Times New Roman" charset="0"/>
                </a:rPr>
                <a:t>., </a:t>
              </a:r>
              <a:r>
                <a:rPr lang="nb-NO" smtClean="0">
                  <a:latin typeface="Times New Roman" charset="0"/>
                  <a:ea typeface="Times New Roman" charset="0"/>
                  <a:cs typeface="Times New Roman" charset="0"/>
                </a:rPr>
                <a:t>2013</a:t>
              </a:r>
              <a:endParaRPr lang="nb-NO" dirty="0" smtClean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1365" y="4793975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大麦</a:t>
              </a: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26747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水稻中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研究现状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967" y="1411357"/>
            <a:ext cx="3766930" cy="4693764"/>
            <a:chOff x="168967" y="1411357"/>
            <a:chExt cx="3766930" cy="4693764"/>
          </a:xfrm>
        </p:grpSpPr>
        <p:grpSp>
          <p:nvGrpSpPr>
            <p:cNvPr id="9" name="Group 8"/>
            <p:cNvGrpSpPr/>
            <p:nvPr/>
          </p:nvGrpSpPr>
          <p:grpSpPr>
            <a:xfrm>
              <a:off x="168967" y="2166454"/>
              <a:ext cx="3766930" cy="3938667"/>
              <a:chOff x="168967" y="2166454"/>
              <a:chExt cx="3766930" cy="3938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684" y="2166454"/>
                <a:ext cx="2710736" cy="41772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69" y="2745409"/>
                <a:ext cx="282017" cy="76310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817" y="3715854"/>
                <a:ext cx="1420794" cy="48839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8967" y="4750904"/>
                <a:ext cx="376693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和其它区域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对于</a:t>
                </a: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二级结构影响；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 smtClean="0"/>
                  <a:t>成熟</a:t>
                </a:r>
                <a:r>
                  <a:rPr lang="en-US" altLang="zh-CN" sz="1600" dirty="0" smtClean="0"/>
                  <a:t>miRNA</a:t>
                </a:r>
                <a:r>
                  <a:rPr lang="zh-CN" altLang="en-US" sz="1600" dirty="0" smtClean="0"/>
                  <a:t>位点上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sz="16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2209" y="1411357"/>
              <a:ext cx="170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研究现状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803913" y="1543878"/>
            <a:ext cx="4340087" cy="4180484"/>
            <a:chOff x="4803913" y="1543878"/>
            <a:chExt cx="4340087" cy="4180484"/>
          </a:xfrm>
        </p:grpSpPr>
        <p:grpSp>
          <p:nvGrpSpPr>
            <p:cNvPr id="15" name="Group 14"/>
            <p:cNvGrpSpPr/>
            <p:nvPr/>
          </p:nvGrpSpPr>
          <p:grpSpPr>
            <a:xfrm>
              <a:off x="4803913" y="1543878"/>
              <a:ext cx="4340087" cy="4180484"/>
              <a:chOff x="5052392" y="1504122"/>
              <a:chExt cx="4340087" cy="418048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52392" y="4853609"/>
                <a:ext cx="43400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+mj-lt"/>
                  <a:buAutoNum type="arabicPeriod"/>
                  <a:defRPr sz="1600"/>
                </a:lvl1pPr>
              </a:lstStyle>
              <a:p>
                <a:r>
                  <a:rPr lang="en-US" altLang="zh-CN" dirty="0" smtClean="0"/>
                  <a:t>SNP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和靶基因互补性的影响；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不同水稻品系中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相关表型的比较；</a:t>
                </a:r>
                <a:endParaRPr lang="en-US" altLang="zh-C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175511" y="1504122"/>
                <a:ext cx="1785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mtClean="0"/>
                  <a:t>尚未研究的内容</a:t>
                </a:r>
                <a:endParaRPr lang="en-US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200" y="2543810"/>
              <a:ext cx="3590544" cy="1243584"/>
            </a:xfrm>
            <a:prstGeom prst="rect">
              <a:avLst/>
            </a:prstGeom>
          </p:spPr>
        </p:pic>
      </p:grpSp>
      <p:sp>
        <p:nvSpPr>
          <p:cNvPr id="17" name="Shape 294"/>
          <p:cNvSpPr/>
          <p:nvPr/>
        </p:nvSpPr>
        <p:spPr>
          <a:xfrm>
            <a:off x="353007" y="2589450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寻找会影响到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生成和成熟的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筛选出具有生物相关性的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miRNA: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靶基因作用对；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找到在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调控中能够导致水稻农艺性状改变的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研究方法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07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研究流程图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研究方法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974298" y="1016848"/>
            <a:ext cx="1538233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水稻</a:t>
            </a:r>
            <a:r>
              <a:rPr lang="en-US" altLang="zh-CN" sz="20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2808513" y="1111093"/>
            <a:ext cx="653143" cy="256596"/>
          </a:xfrm>
          <a:prstGeom prst="righ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687816" y="1016847"/>
            <a:ext cx="987996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靶基因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圆角矩形标注 13"/>
          <p:cNvSpPr/>
          <p:nvPr/>
        </p:nvSpPr>
        <p:spPr bwMode="auto">
          <a:xfrm>
            <a:off x="5275550" y="846589"/>
            <a:ext cx="1677455" cy="785606"/>
          </a:xfrm>
          <a:prstGeom prst="wedgeRoundRectCallout">
            <a:avLst>
              <a:gd name="adj1" fmla="val -84594"/>
              <a:gd name="adj2" fmla="val -1811"/>
              <a:gd name="adj3" fmla="val 16667"/>
            </a:avLst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生物相关性筛选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>
            <a:stCxn id="3" idx="2"/>
            <a:endCxn id="17" idx="0"/>
          </p:cNvCxnSpPr>
          <p:nvPr/>
        </p:nvCxnSpPr>
        <p:spPr bwMode="auto">
          <a:xfrm flipH="1">
            <a:off x="1743413" y="1461936"/>
            <a:ext cx="2" cy="756232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圆角矩形 16"/>
          <p:cNvSpPr/>
          <p:nvPr/>
        </p:nvSpPr>
        <p:spPr bwMode="auto">
          <a:xfrm>
            <a:off x="990092" y="2218168"/>
            <a:ext cx="1506641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保守性分类</a:t>
            </a:r>
          </a:p>
        </p:txBody>
      </p:sp>
      <p:cxnSp>
        <p:nvCxnSpPr>
          <p:cNvPr id="19" name="直接箭头连接符 18"/>
          <p:cNvCxnSpPr>
            <a:stCxn id="9" idx="2"/>
            <a:endCxn id="23" idx="0"/>
          </p:cNvCxnSpPr>
          <p:nvPr/>
        </p:nvCxnSpPr>
        <p:spPr bwMode="auto">
          <a:xfrm flipH="1">
            <a:off x="4177897" y="1461935"/>
            <a:ext cx="3917" cy="767119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/>
          <p:cNvCxnSpPr>
            <a:stCxn id="3" idx="2"/>
            <a:endCxn id="23" idx="0"/>
          </p:cNvCxnSpPr>
          <p:nvPr/>
        </p:nvCxnSpPr>
        <p:spPr bwMode="auto">
          <a:xfrm>
            <a:off x="1743415" y="1461936"/>
            <a:ext cx="2434482" cy="767118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圆角矩形 22"/>
          <p:cNvSpPr/>
          <p:nvPr/>
        </p:nvSpPr>
        <p:spPr bwMode="auto">
          <a:xfrm>
            <a:off x="3292766" y="2229054"/>
            <a:ext cx="1770262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搜索其中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>
            <a:stCxn id="23" idx="2"/>
            <a:endCxn id="28" idx="0"/>
          </p:cNvCxnSpPr>
          <p:nvPr/>
        </p:nvCxnSpPr>
        <p:spPr bwMode="auto">
          <a:xfrm flipH="1">
            <a:off x="1608835" y="2674142"/>
            <a:ext cx="2569062" cy="773343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圆角矩形 27"/>
          <p:cNvSpPr/>
          <p:nvPr/>
        </p:nvSpPr>
        <p:spPr bwMode="auto">
          <a:xfrm>
            <a:off x="592983" y="3447485"/>
            <a:ext cx="2031703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进化压力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箭头连接符 30"/>
          <p:cNvCxnSpPr>
            <a:stCxn id="28" idx="2"/>
            <a:endCxn id="32" idx="0"/>
          </p:cNvCxnSpPr>
          <p:nvPr/>
        </p:nvCxnSpPr>
        <p:spPr bwMode="auto">
          <a:xfrm flipH="1">
            <a:off x="794675" y="3892573"/>
            <a:ext cx="814160" cy="537916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圆角矩形 31"/>
          <p:cNvSpPr/>
          <p:nvPr/>
        </p:nvSpPr>
        <p:spPr bwMode="auto">
          <a:xfrm>
            <a:off x="107600" y="4430489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pre-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上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密度分布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743415" y="4430489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成熟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各位点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频率分布</a:t>
            </a:r>
          </a:p>
        </p:txBody>
      </p:sp>
      <p:cxnSp>
        <p:nvCxnSpPr>
          <p:cNvPr id="41" name="直接箭头连接符 40"/>
          <p:cNvCxnSpPr>
            <a:stCxn id="28" idx="2"/>
            <a:endCxn id="39" idx="0"/>
          </p:cNvCxnSpPr>
          <p:nvPr/>
        </p:nvCxnSpPr>
        <p:spPr bwMode="auto">
          <a:xfrm>
            <a:off x="1608835" y="3892573"/>
            <a:ext cx="821655" cy="537916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>
            <a:stCxn id="23" idx="2"/>
            <a:endCxn id="44" idx="0"/>
          </p:cNvCxnSpPr>
          <p:nvPr/>
        </p:nvCxnSpPr>
        <p:spPr bwMode="auto">
          <a:xfrm>
            <a:off x="4177897" y="2674142"/>
            <a:ext cx="3917" cy="60308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圆角矩形 43"/>
          <p:cNvSpPr/>
          <p:nvPr/>
        </p:nvSpPr>
        <p:spPr bwMode="auto">
          <a:xfrm>
            <a:off x="3096645" y="3277226"/>
            <a:ext cx="2170337" cy="785606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pre-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二级结构的改变</a:t>
            </a:r>
          </a:p>
        </p:txBody>
      </p:sp>
      <p:cxnSp>
        <p:nvCxnSpPr>
          <p:cNvPr id="53" name="直接箭头连接符 52"/>
          <p:cNvCxnSpPr>
            <a:stCxn id="23" idx="2"/>
            <a:endCxn id="54" idx="0"/>
          </p:cNvCxnSpPr>
          <p:nvPr/>
        </p:nvCxnSpPr>
        <p:spPr bwMode="auto">
          <a:xfrm>
            <a:off x="4177897" y="2674142"/>
            <a:ext cx="2623457" cy="60308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圆角矩形 53"/>
          <p:cNvSpPr/>
          <p:nvPr/>
        </p:nvSpPr>
        <p:spPr bwMode="auto">
          <a:xfrm>
            <a:off x="5716185" y="3277226"/>
            <a:ext cx="2170337" cy="785606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拓展的联合互补模式分析</a:t>
            </a:r>
          </a:p>
        </p:txBody>
      </p:sp>
      <p:cxnSp>
        <p:nvCxnSpPr>
          <p:cNvPr id="58" name="直接箭头连接符 57"/>
          <p:cNvCxnSpPr>
            <a:stCxn id="54" idx="2"/>
            <a:endCxn id="59" idx="0"/>
          </p:cNvCxnSpPr>
          <p:nvPr/>
        </p:nvCxnSpPr>
        <p:spPr bwMode="auto">
          <a:xfrm flipH="1">
            <a:off x="5220710" y="4062832"/>
            <a:ext cx="1580644" cy="346132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圆角矩形 58"/>
          <p:cNvSpPr/>
          <p:nvPr/>
        </p:nvSpPr>
        <p:spPr bwMode="auto">
          <a:xfrm>
            <a:off x="4533635" y="4408964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miR818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家族互补性恢复现象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3" name="直接箭头连接符 62"/>
          <p:cNvCxnSpPr>
            <a:stCxn id="54" idx="2"/>
            <a:endCxn id="64" idx="0"/>
          </p:cNvCxnSpPr>
          <p:nvPr/>
        </p:nvCxnSpPr>
        <p:spPr bwMode="auto">
          <a:xfrm flipH="1">
            <a:off x="6801353" y="4062832"/>
            <a:ext cx="1" cy="46216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圆角矩形 63"/>
          <p:cNvSpPr/>
          <p:nvPr/>
        </p:nvSpPr>
        <p:spPr bwMode="auto">
          <a:xfrm>
            <a:off x="6114278" y="4524992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找到携带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的结合位点</a:t>
            </a:r>
          </a:p>
        </p:txBody>
      </p:sp>
      <p:cxnSp>
        <p:nvCxnSpPr>
          <p:cNvPr id="81" name="直接箭头连接符 80"/>
          <p:cNvCxnSpPr>
            <a:stCxn id="64" idx="2"/>
            <a:endCxn id="82" idx="0"/>
          </p:cNvCxnSpPr>
          <p:nvPr/>
        </p:nvCxnSpPr>
        <p:spPr bwMode="auto">
          <a:xfrm>
            <a:off x="6801353" y="5446806"/>
            <a:ext cx="1" cy="34439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圆角矩形 81"/>
          <p:cNvSpPr/>
          <p:nvPr/>
        </p:nvSpPr>
        <p:spPr bwMode="auto">
          <a:xfrm>
            <a:off x="5915231" y="5791200"/>
            <a:ext cx="1772245" cy="649399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分析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和水稻表型的关系</a:t>
            </a:r>
          </a:p>
        </p:txBody>
      </p:sp>
      <p:cxnSp>
        <p:nvCxnSpPr>
          <p:cNvPr id="85" name="直接箭头连接符 84"/>
          <p:cNvCxnSpPr>
            <a:stCxn id="14" idx="3"/>
            <a:endCxn id="86" idx="1"/>
          </p:cNvCxnSpPr>
          <p:nvPr/>
        </p:nvCxnSpPr>
        <p:spPr bwMode="auto">
          <a:xfrm>
            <a:off x="6953005" y="1239392"/>
            <a:ext cx="535422" cy="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圆角矩形 85"/>
          <p:cNvSpPr/>
          <p:nvPr/>
        </p:nvSpPr>
        <p:spPr bwMode="auto">
          <a:xfrm>
            <a:off x="7488427" y="778485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和靶基因表达量分析</a:t>
            </a:r>
          </a:p>
        </p:txBody>
      </p:sp>
    </p:spTree>
    <p:extLst>
      <p:ext uri="{BB962C8B-B14F-4D97-AF65-F5344CB8AC3E}">
        <p14:creationId xmlns:p14="http://schemas.microsoft.com/office/powerpoint/2010/main" val="39427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F77C9B-6176-449E-9FB5-496B84EE2BF4}" vid="{78FE0C18-0597-46AB-9C33-D9F1FB19F57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8194</TotalTime>
  <Words>1730</Words>
  <Application>Microsoft Macintosh PowerPoint</Application>
  <PresentationFormat>On-screen Show (4:3)</PresentationFormat>
  <Paragraphs>277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Gill Sans SemiBold</vt:lpstr>
      <vt:lpstr>Times New Roman</vt:lpstr>
      <vt:lpstr>华文新魏</vt:lpstr>
      <vt:lpstr>宋体</vt:lpstr>
      <vt:lpstr>黑体</vt:lpstr>
      <vt:lpstr>Arial</vt:lpstr>
      <vt:lpstr>主题1</vt:lpstr>
      <vt:lpstr>PowerPoint Presentation</vt:lpstr>
      <vt:lpstr>PowerPoint Presentation</vt:lpstr>
      <vt:lpstr>单核苷酸多态性和作物农艺性状改变</vt:lpstr>
      <vt:lpstr>植物miRNA的生成、成熟和作用 </vt:lpstr>
      <vt:lpstr>植物miRNA的保守性 </vt:lpstr>
      <vt:lpstr>植物miRNA介导基因沉默中SNP造成作物农艺性状改变</vt:lpstr>
      <vt:lpstr>水稻中miRNA相关SNP研究现状 </vt:lpstr>
      <vt:lpstr>PowerPoint Presentation</vt:lpstr>
      <vt:lpstr>研究流程图</vt:lpstr>
      <vt:lpstr>PowerPoint Presentation</vt:lpstr>
      <vt:lpstr>各区域的SNP数量很多</vt:lpstr>
      <vt:lpstr>miRNA家族和靶基因的表达量相关性不同</vt:lpstr>
      <vt:lpstr>被验证miRNA:target并没有确定表达量负相关</vt:lpstr>
      <vt:lpstr>PowerPoint Presentation</vt:lpstr>
      <vt:lpstr>PowerPoint Presentation</vt:lpstr>
      <vt:lpstr>PowerPoint Presentation</vt:lpstr>
      <vt:lpstr>保守miRNA和靶基因结合位点SNP频率的正相关性</vt:lpstr>
      <vt:lpstr>单倍型对应pre-miRNA二级结构稳定性变化很大</vt:lpstr>
      <vt:lpstr>联合互补模式分析</vt:lpstr>
      <vt:lpstr>联合互补模式发现互补性恢复现象</vt:lpstr>
      <vt:lpstr>发现七个结合位点上带有SNP的靶基因</vt:lpstr>
      <vt:lpstr>miRNA和靶基因互补模式图</vt:lpstr>
      <vt:lpstr>没有发现明显的表型变化</vt:lpstr>
      <vt:lpstr>PowerPoint Presentation</vt:lpstr>
      <vt:lpstr>课题总结</vt:lpstr>
      <vt:lpstr>课题总结</vt:lpstr>
      <vt:lpstr>课题展望</vt:lpstr>
      <vt:lpstr>      攻读硕士期间已发表或待发表的论文</vt:lpstr>
      <vt:lpstr>致谢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jiaru</dc:creator>
  <cp:lastModifiedBy>Thomas Huang</cp:lastModifiedBy>
  <cp:revision>466</cp:revision>
  <dcterms:created xsi:type="dcterms:W3CDTF">2015-01-24T12:30:08Z</dcterms:created>
  <dcterms:modified xsi:type="dcterms:W3CDTF">2017-04-14T09:22:53Z</dcterms:modified>
</cp:coreProperties>
</file>